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263" r:id="rId12"/>
    <p:sldId id="334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0948CB"/>
    <a:srgbClr val="1C7DDB"/>
    <a:srgbClr val="F2F4F8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72" d="100"/>
          <a:sy n="72" d="100"/>
        </p:scale>
        <p:origin x="123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2.png>
</file>

<file path=ppt/media/image3.jpeg>
</file>

<file path=ppt/media/image4.png>
</file>

<file path=ppt/media/image5.jpeg>
</file>

<file path=ppt/media/image6.jp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5275262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how to process the data collection from SPACEX REST API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latin typeface="Abadi" panose="020B0604020104020204" pitchFamily="34" charset="0"/>
              </a:rPr>
              <a:t>https://github.com/lixx21/IBM-Data-Science-Capstone/blob/main/WEEK%201/jupyter_labs_spacex_data_collection_api.ipynb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4FCADB0-8EAE-DFA5-9BE5-C88439E967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0262" y="1672634"/>
            <a:ext cx="5547709" cy="435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Person writing on a notepad">
            <a:extLst>
              <a:ext uri="{FF2B5EF4-FFF2-40B4-BE49-F238E27FC236}">
                <a16:creationId xmlns:a16="http://schemas.microsoft.com/office/drawing/2014/main" id="{DB074974-DDF9-8317-8CDB-FE920D9F28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20" b="6587"/>
          <a:stretch/>
        </p:blipFill>
        <p:spPr>
          <a:xfrm>
            <a:off x="1" y="10"/>
            <a:ext cx="9669642" cy="6857990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125019" y="0"/>
            <a:ext cx="7066978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531610" y="365125"/>
            <a:ext cx="3822189" cy="189991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dirty="0">
                <a:solidFill>
                  <a:srgbClr val="0B49CB"/>
                </a:solidFill>
                <a:latin typeface="Abadi" panose="020B0604020104020204" pitchFamily="34" charset="0"/>
                <a:ea typeface="+mj-ea"/>
                <a:cs typeface="+mj-cs"/>
              </a:rPr>
              <a:t>Outline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528564" y="2253750"/>
            <a:ext cx="3822189" cy="3742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Executive Summary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Introduction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Methodology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Results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Conclusion</a:t>
            </a:r>
          </a:p>
          <a:p>
            <a:pPr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  <a:latin typeface="Abadi" panose="020B0604020104020204" pitchFamily="34" charset="0"/>
              </a:rPr>
              <a:t>Appendix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2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B43B9CA2-4B31-4ACD-9A9F-B8E6C6420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FF60045-ACD4-C7D2-57CD-535B615A1A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86" r="14545"/>
          <a:stretch/>
        </p:blipFill>
        <p:spPr>
          <a:xfrm>
            <a:off x="8529321" y="10"/>
            <a:ext cx="3662680" cy="3401558"/>
          </a:xfrm>
          <a:custGeom>
            <a:avLst/>
            <a:gdLst/>
            <a:ahLst/>
            <a:cxnLst/>
            <a:rect l="l" t="t" r="r" b="b"/>
            <a:pathLst>
              <a:path w="3662680" h="3401568">
                <a:moveTo>
                  <a:pt x="0" y="0"/>
                </a:moveTo>
                <a:lnTo>
                  <a:pt x="3662680" y="0"/>
                </a:lnTo>
                <a:lnTo>
                  <a:pt x="3662680" y="3401568"/>
                </a:lnTo>
                <a:lnTo>
                  <a:pt x="774527" y="3401568"/>
                </a:lnTo>
                <a:lnTo>
                  <a:pt x="769892" y="3133175"/>
                </a:lnTo>
                <a:cubicBezTo>
                  <a:pt x="732577" y="2055441"/>
                  <a:pt x="492520" y="1056020"/>
                  <a:pt x="104445" y="215033"/>
                </a:cubicBezTo>
                <a:close/>
              </a:path>
            </a:pathLst>
          </a:custGeom>
        </p:spPr>
      </p:pic>
      <p:pic>
        <p:nvPicPr>
          <p:cNvPr id="10" name="Picture 9" descr="A picture containing person, posing, people, group&#10;&#10;Description automatically generated">
            <a:extLst>
              <a:ext uri="{FF2B5EF4-FFF2-40B4-BE49-F238E27FC236}">
                <a16:creationId xmlns:a16="http://schemas.microsoft.com/office/drawing/2014/main" id="{2DD8B000-E05E-4263-D9F5-C02BF43CE95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9205" b="4"/>
          <a:stretch/>
        </p:blipFill>
        <p:spPr>
          <a:xfrm>
            <a:off x="5115314" y="10"/>
            <a:ext cx="4118110" cy="3401558"/>
          </a:xfrm>
          <a:custGeom>
            <a:avLst/>
            <a:gdLst/>
            <a:ahLst/>
            <a:cxnLst/>
            <a:rect l="l" t="t" r="r" b="b"/>
            <a:pathLst>
              <a:path w="4118110" h="3401568">
                <a:moveTo>
                  <a:pt x="0" y="0"/>
                </a:moveTo>
                <a:lnTo>
                  <a:pt x="3343575" y="0"/>
                </a:lnTo>
                <a:lnTo>
                  <a:pt x="3448028" y="215050"/>
                </a:lnTo>
                <a:cubicBezTo>
                  <a:pt x="3836103" y="1056037"/>
                  <a:pt x="4076161" y="2055458"/>
                  <a:pt x="4113475" y="3133192"/>
                </a:cubicBezTo>
                <a:lnTo>
                  <a:pt x="4118110" y="3401568"/>
                </a:lnTo>
                <a:lnTo>
                  <a:pt x="801224" y="3401568"/>
                </a:lnTo>
                <a:lnTo>
                  <a:pt x="797493" y="3185579"/>
                </a:lnTo>
                <a:cubicBezTo>
                  <a:pt x="756786" y="2009870"/>
                  <a:pt x="474799" y="927359"/>
                  <a:pt x="22579" y="42066"/>
                </a:cubicBezTo>
                <a:close/>
              </a:path>
            </a:pathLst>
          </a:custGeom>
        </p:spPr>
      </p:pic>
      <p:pic>
        <p:nvPicPr>
          <p:cNvPr id="3" name="Picture 2" descr="A picture containing plane, transport, airplane, aircraft&#10;&#10;Description automatically generated">
            <a:extLst>
              <a:ext uri="{FF2B5EF4-FFF2-40B4-BE49-F238E27FC236}">
                <a16:creationId xmlns:a16="http://schemas.microsoft.com/office/drawing/2014/main" id="{68B667F2-8389-4E76-B8FC-B90279810D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-1" b="27445"/>
          <a:stretch/>
        </p:blipFill>
        <p:spPr>
          <a:xfrm>
            <a:off x="5168353" y="3456432"/>
            <a:ext cx="7023646" cy="3401568"/>
          </a:xfrm>
          <a:custGeom>
            <a:avLst/>
            <a:gdLst/>
            <a:ahLst/>
            <a:cxnLst/>
            <a:rect l="l" t="t" r="r" b="b"/>
            <a:pathLst>
              <a:path w="7023646" h="3401568">
                <a:moveTo>
                  <a:pt x="749132" y="0"/>
                </a:moveTo>
                <a:lnTo>
                  <a:pt x="7023646" y="0"/>
                </a:lnTo>
                <a:lnTo>
                  <a:pt x="7023646" y="3401568"/>
                </a:lnTo>
                <a:lnTo>
                  <a:pt x="0" y="3401568"/>
                </a:lnTo>
                <a:lnTo>
                  <a:pt x="79008" y="3238906"/>
                </a:lnTo>
                <a:cubicBezTo>
                  <a:pt x="502362" y="2321466"/>
                  <a:pt x="749563" y="1215476"/>
                  <a:pt x="749563" y="24956"/>
                </a:cubicBezTo>
                <a:close/>
              </a:path>
            </a:pathLst>
          </a:custGeom>
        </p:spPr>
      </p:pic>
      <p:sp useBgFill="1">
        <p:nvSpPr>
          <p:cNvPr id="26" name="Freeform: Shape 25">
            <a:extLst>
              <a:ext uri="{FF2B5EF4-FFF2-40B4-BE49-F238E27FC236}">
                <a16:creationId xmlns:a16="http://schemas.microsoft.com/office/drawing/2014/main" id="{33F94DB1-BC5D-454D-845C-7BA3A1F469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32965" cy="6858000"/>
          </a:xfrm>
          <a:custGeom>
            <a:avLst/>
            <a:gdLst>
              <a:gd name="connsiteX0" fmla="*/ 0 w 5932965"/>
              <a:gd name="connsiteY0" fmla="*/ 0 h 6858000"/>
              <a:gd name="connsiteX1" fmla="*/ 5140363 w 5932965"/>
              <a:gd name="connsiteY1" fmla="*/ 0 h 6858000"/>
              <a:gd name="connsiteX2" fmla="*/ 5152943 w 5932965"/>
              <a:gd name="connsiteY2" fmla="*/ 23550 h 6858000"/>
              <a:gd name="connsiteX3" fmla="*/ 5932965 w 5932965"/>
              <a:gd name="connsiteY3" fmla="*/ 3479505 h 6858000"/>
              <a:gd name="connsiteX4" fmla="*/ 5262410 w 5932965"/>
              <a:gd name="connsiteY4" fmla="*/ 6708999 h 6858000"/>
              <a:gd name="connsiteX5" fmla="*/ 5190385 w 5932965"/>
              <a:gd name="connsiteY5" fmla="*/ 6858000 h 6858000"/>
              <a:gd name="connsiteX6" fmla="*/ 0 w 59329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32965" h="6858000">
                <a:moveTo>
                  <a:pt x="0" y="0"/>
                </a:moveTo>
                <a:lnTo>
                  <a:pt x="5140363" y="0"/>
                </a:lnTo>
                <a:lnTo>
                  <a:pt x="5152943" y="23550"/>
                </a:lnTo>
                <a:cubicBezTo>
                  <a:pt x="5642847" y="987256"/>
                  <a:pt x="5932965" y="2183538"/>
                  <a:pt x="5932965" y="3479505"/>
                </a:cubicBezTo>
                <a:cubicBezTo>
                  <a:pt x="5932965" y="4675783"/>
                  <a:pt x="5685764" y="5787121"/>
                  <a:pt x="5262410" y="6708999"/>
                </a:cubicBezTo>
                <a:lnTo>
                  <a:pt x="519038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5676B86F-860B-4586-BCAA-C0650C09B7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922333" cy="6858000"/>
          </a:xfrm>
          <a:custGeom>
            <a:avLst/>
            <a:gdLst>
              <a:gd name="connsiteX0" fmla="*/ 0 w 5922333"/>
              <a:gd name="connsiteY0" fmla="*/ 0 h 6858000"/>
              <a:gd name="connsiteX1" fmla="*/ 5129731 w 5922333"/>
              <a:gd name="connsiteY1" fmla="*/ 0 h 6858000"/>
              <a:gd name="connsiteX2" fmla="*/ 5142311 w 5922333"/>
              <a:gd name="connsiteY2" fmla="*/ 23550 h 6858000"/>
              <a:gd name="connsiteX3" fmla="*/ 5922333 w 5922333"/>
              <a:gd name="connsiteY3" fmla="*/ 3479505 h 6858000"/>
              <a:gd name="connsiteX4" fmla="*/ 5251778 w 5922333"/>
              <a:gd name="connsiteY4" fmla="*/ 6708999 h 6858000"/>
              <a:gd name="connsiteX5" fmla="*/ 5179753 w 5922333"/>
              <a:gd name="connsiteY5" fmla="*/ 6858000 h 6858000"/>
              <a:gd name="connsiteX6" fmla="*/ 0 w 592233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922333" h="6858000">
                <a:moveTo>
                  <a:pt x="0" y="0"/>
                </a:moveTo>
                <a:lnTo>
                  <a:pt x="5129731" y="0"/>
                </a:lnTo>
                <a:lnTo>
                  <a:pt x="5142311" y="23550"/>
                </a:lnTo>
                <a:cubicBezTo>
                  <a:pt x="5632215" y="987256"/>
                  <a:pt x="5922333" y="2183538"/>
                  <a:pt x="5922333" y="3479505"/>
                </a:cubicBezTo>
                <a:cubicBezTo>
                  <a:pt x="5922333" y="4675783"/>
                  <a:pt x="5675132" y="5787121"/>
                  <a:pt x="5251778" y="6708999"/>
                </a:cubicBezTo>
                <a:lnTo>
                  <a:pt x="5179753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448056" y="579475"/>
            <a:ext cx="49223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kern="1200" dirty="0">
                <a:solidFill>
                  <a:srgbClr val="0B49CB"/>
                </a:solidFill>
                <a:latin typeface="Abadi" panose="020B0604020104020204" pitchFamily="34" charset="0"/>
                <a:ea typeface="+mj-ea"/>
                <a:cs typeface="+mj-cs"/>
              </a:rPr>
              <a:t>Introduction</a:t>
            </a: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8C818ED5-2F56-4171-9445-3AA4F4462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16867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74FCE8-866C-4AFA-B45C-FACE2A6094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1" y="2089941"/>
            <a:ext cx="4970439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448056" y="2267921"/>
            <a:ext cx="4922338" cy="39946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SPACEX is the most successful company that provide space travel for everyone. SPACEX accomplishments are: </a:t>
            </a:r>
          </a:p>
          <a:p>
            <a:pPr marL="800100" lvl="1" indent="-342900">
              <a:lnSpc>
                <a:spcPct val="15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Sending space craft to space</a:t>
            </a:r>
          </a:p>
          <a:p>
            <a:pPr marL="800100" lvl="1" indent="-342900">
              <a:lnSpc>
                <a:spcPct val="15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000" dirty="0" err="1">
                <a:solidFill>
                  <a:schemeClr val="tx1"/>
                </a:solidFill>
                <a:latin typeface="Abadi" panose="020B0604020104020204" pitchFamily="34" charset="0"/>
              </a:rPr>
              <a:t>Starlink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 project</a:t>
            </a:r>
          </a:p>
          <a:p>
            <a:pPr marL="800100" lvl="1" indent="-342900">
              <a:lnSpc>
                <a:spcPct val="150000"/>
              </a:lnSpc>
              <a:spcBef>
                <a:spcPts val="1400"/>
              </a:spcBef>
              <a:buFont typeface="+mj-lt"/>
              <a:buAutoNum type="arabicPeriod"/>
            </a:pPr>
            <a:r>
              <a:rPr lang="en-US" sz="2000" dirty="0" err="1">
                <a:solidFill>
                  <a:schemeClr val="tx1"/>
                </a:solidFill>
                <a:latin typeface="Abadi" panose="020B0604020104020204" pitchFamily="34" charset="0"/>
              </a:rPr>
              <a:t>Sening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 human to space</a:t>
            </a:r>
          </a:p>
          <a:p>
            <a:pPr marL="0">
              <a:lnSpc>
                <a:spcPct val="15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1"/>
              </a:solidFill>
              <a:latin typeface="Abadi" panose="020B0604020104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96622" y="6356350"/>
            <a:ext cx="154732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z="1200">
                <a:solidFill>
                  <a:schemeClr val="bg1"/>
                </a:solidFill>
                <a:latin typeface="+mn-lt"/>
              </a:rPr>
              <a:pPr>
                <a:spcAft>
                  <a:spcPts val="600"/>
                </a:spcAft>
              </a:pPr>
              <a:t>4</a:t>
            </a:fld>
            <a:endParaRPr lang="en-US" sz="1200">
              <a:solidFill>
                <a:schemeClr val="bg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4965430" y="629268"/>
            <a:ext cx="6586491" cy="128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0B49CB"/>
                </a:solidFill>
                <a:latin typeface="Abadi" panose="020B0604020104020204" pitchFamily="34" charset="0"/>
                <a:ea typeface="+mj-ea"/>
                <a:cs typeface="+mj-cs"/>
              </a:rPr>
              <a:t>Introduction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4965431" y="2314807"/>
            <a:ext cx="6586489" cy="37854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5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SPACEX can only cost 62 million dollars for its Falcon 9 rocket launches meanwhile other providers cost upwards of 165 million dollars each. The problem is:</a:t>
            </a:r>
          </a:p>
          <a:p>
            <a:pPr marL="0" indent="0" algn="just">
              <a:lnSpc>
                <a:spcPct val="150000"/>
              </a:lnSpc>
              <a:spcBef>
                <a:spcPts val="1400"/>
              </a:spcBef>
              <a:buNone/>
            </a:pPr>
            <a:r>
              <a:rPr lang="en-US" sz="2400" b="1" dirty="0">
                <a:solidFill>
                  <a:schemeClr val="tx1"/>
                </a:solidFill>
                <a:latin typeface="Abadi" panose="020B0604020104020204" pitchFamily="34" charset="0"/>
              </a:rPr>
              <a:t>How to determine the price of each launch ?</a:t>
            </a:r>
            <a:endParaRPr lang="en-US" sz="2000" dirty="0">
              <a:solidFill>
                <a:schemeClr val="tx1"/>
              </a:solidFill>
              <a:latin typeface="Abadi" panose="020B0604020104020204" pitchFamily="34" charset="0"/>
            </a:endParaRPr>
          </a:p>
          <a:p>
            <a:pPr marL="0" indent="0" algn="just">
              <a:lnSpc>
                <a:spcPct val="150000"/>
              </a:lnSpc>
              <a:spcBef>
                <a:spcPts val="1400"/>
              </a:spcBef>
              <a:buNone/>
            </a:pP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Solution for this problem is we can use data to predict and determine the cost for each launch by gathering and analysis information about SPACEX parameters like payload, customers, </a:t>
            </a:r>
            <a:r>
              <a:rPr lang="en-US" sz="2000" dirty="0" err="1">
                <a:solidFill>
                  <a:schemeClr val="tx1"/>
                </a:solidFill>
                <a:latin typeface="Abadi" panose="020B0604020104020204" pitchFamily="34" charset="0"/>
              </a:rPr>
              <a:t>etc</a:t>
            </a:r>
            <a:r>
              <a:rPr lang="en-US" sz="2000" dirty="0">
                <a:solidFill>
                  <a:schemeClr val="tx1"/>
                </a:solidFill>
                <a:latin typeface="Abadi" panose="020B0604020104020204" pitchFamily="34" charset="0"/>
              </a:rPr>
              <a:t> </a:t>
            </a:r>
          </a:p>
        </p:txBody>
      </p:sp>
      <p:pic>
        <p:nvPicPr>
          <p:cNvPr id="21" name="Picture 20" descr="Rocket launch">
            <a:extLst>
              <a:ext uri="{FF2B5EF4-FFF2-40B4-BE49-F238E27FC236}">
                <a16:creationId xmlns:a16="http://schemas.microsoft.com/office/drawing/2014/main" id="{1BDA9880-E964-4815-F644-5BB6E3BBEC6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133" r="13747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C0887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5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0805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4965430" y="629268"/>
            <a:ext cx="6586491" cy="128616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400" dirty="0">
                <a:solidFill>
                  <a:srgbClr val="0B49CB"/>
                </a:solidFill>
                <a:latin typeface="Abadi" panose="020B0604020104020204" pitchFamily="34" charset="0"/>
                <a:ea typeface="+mj-ea"/>
                <a:cs typeface="+mj-cs"/>
              </a:rPr>
              <a:t>Data Collection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4965431" y="2438400"/>
            <a:ext cx="6586489" cy="3785419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/>
          <a:p>
            <a:pPr marL="0" indent="0">
              <a:buNone/>
            </a:pPr>
            <a:r>
              <a:rPr lang="en-US" sz="2200" dirty="0">
                <a:latin typeface="Abadi" panose="020B0604020104020204" pitchFamily="34" charset="0"/>
              </a:rPr>
              <a:t>The dataset is gathered from an API (SPACEX REST API). This API give us information about: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Launches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Rockets Used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Payload Delivered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Launch Specifications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Landing Specifications</a:t>
            </a:r>
          </a:p>
          <a:p>
            <a:pPr marL="971550" lvl="1"/>
            <a:r>
              <a:rPr lang="en-US" sz="2200" dirty="0">
                <a:latin typeface="Abadi" panose="020B0604020104020204" pitchFamily="34" charset="0"/>
              </a:rPr>
              <a:t>Landing Outcome</a:t>
            </a:r>
          </a:p>
          <a:p>
            <a:pPr marL="0"/>
            <a:endParaRPr lang="en-US" sz="2200" dirty="0">
              <a:latin typeface="Abadi" panose="020B0604020104020204" pitchFamily="34" charset="0"/>
            </a:endParaRPr>
          </a:p>
        </p:txBody>
      </p:sp>
      <p:pic>
        <p:nvPicPr>
          <p:cNvPr id="14" name="Picture 13" descr="Launching tubes">
            <a:extLst>
              <a:ext uri="{FF2B5EF4-FFF2-40B4-BE49-F238E27FC236}">
                <a16:creationId xmlns:a16="http://schemas.microsoft.com/office/drawing/2014/main" id="{37F7D1A1-FF83-9E05-384C-66B8C5EFC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936" r="21944" b="-1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7996B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67042" y="6356350"/>
            <a:ext cx="118675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5075537C-CA84-1446-933C-8E9D027F9201}" type="slidenum">
              <a:rPr lang="en-US" sz="1200" smtClean="0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8</a:t>
            </a:fld>
            <a:endParaRPr lang="en-US" sz="1200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542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352</TotalTime>
  <Words>1473</Words>
  <Application>Microsoft Office PowerPoint</Application>
  <PresentationFormat>Widescreen</PresentationFormat>
  <Paragraphs>251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1961003 - Felix Pratamasan</cp:lastModifiedBy>
  <cp:revision>201</cp:revision>
  <dcterms:created xsi:type="dcterms:W3CDTF">2021-04-29T18:58:34Z</dcterms:created>
  <dcterms:modified xsi:type="dcterms:W3CDTF">2022-07-18T13:47:14Z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